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0" r:id="rId6"/>
    <p:sldId id="257" r:id="rId7"/>
    <p:sldId id="258" r:id="rId8"/>
    <p:sldId id="259" r:id="rId9"/>
    <p:sldId id="265" r:id="rId10"/>
    <p:sldId id="261" r:id="rId11"/>
    <p:sldId id="264" r:id="rId12"/>
    <p:sldId id="267" r:id="rId13"/>
    <p:sldId id="266" r:id="rId14"/>
    <p:sldId id="269" r:id="rId15"/>
    <p:sldId id="270" r:id="rId16"/>
    <p:sldId id="271" r:id="rId17"/>
    <p:sldId id="268" r:id="rId18"/>
    <p:sldId id="262" r:id="rId19"/>
    <p:sldId id="26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72" d="100"/>
          <a:sy n="72" d="100"/>
        </p:scale>
        <p:origin x="64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5F2EA7E4-622B-4DE4-AF96-84416B28B79C}"/>
    <pc:docChg chg="modSld">
      <pc:chgData name="Danny Young" userId="cb0f4ce2-eb4f-479e-8e8f-3beb257e632f" providerId="ADAL" clId="{5F2EA7E4-622B-4DE4-AF96-84416B28B79C}" dt="2020-02-18T23:02:29.696" v="1"/>
      <pc:docMkLst>
        <pc:docMk/>
      </pc:docMkLst>
      <pc:sldChg chg="modSp">
        <pc:chgData name="Danny Young" userId="cb0f4ce2-eb4f-479e-8e8f-3beb257e632f" providerId="ADAL" clId="{5F2EA7E4-622B-4DE4-AF96-84416B28B79C}" dt="2020-02-18T23:02:29.696" v="1"/>
        <pc:sldMkLst>
          <pc:docMk/>
          <pc:sldMk cId="2498998786" sldId="267"/>
        </pc:sldMkLst>
        <pc:graphicFrameChg chg="mod">
          <ac:chgData name="Danny Young" userId="cb0f4ce2-eb4f-479e-8e8f-3beb257e632f" providerId="ADAL" clId="{5F2EA7E4-622B-4DE4-AF96-84416B28B79C}" dt="2020-02-18T23:02:29.696" v="1"/>
          <ac:graphicFrameMkLst>
            <pc:docMk/>
            <pc:sldMk cId="2498998786" sldId="267"/>
            <ac:graphicFrameMk id="2" creationId="{167770D8-8BC5-422D-B368-47337D97FEBA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743C0-0CDB-4F39-9B5B-D864E85A862F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C4D65-7FF8-4EE4-87CB-E99E134136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9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06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9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063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0782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81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641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473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58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09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65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32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75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53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99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4D65-7FF8-4EE4-87CB-E99E1341368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91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ABC7-B4CD-4970-9D67-9FA9E710D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3FE82-D9CA-4859-A4E2-F9AAEB99E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3C458-88E7-488A-B737-DA3C1D75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7E886-0F66-4C90-9683-6C2ED525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0D44E-E852-4876-9134-81B0C08F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414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0C92-1D0F-4E1B-B2CE-CA05BB9A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4CA4C-EDE7-4A7A-BE9F-14007CA5D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20651-F2C5-4A79-BC6C-A470A474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B3DE3-794E-4D25-BE3A-B628BD54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5FD3-F390-41CA-82C5-0B49B8FF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97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3B358-1A23-41EA-8DB3-EA2D5FFD6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3CAE4-DF25-4690-98D7-ED9F92393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28767-E082-4F03-89C2-AA91746A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C670B-4E53-4D77-9CBF-36411F17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F5B58-136C-4E8C-A736-13AA912E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48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FF64-BE40-43BF-B43E-D602BBCE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862BE-A1E7-4ACB-9A87-314ED70DF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C0D63-C3C0-467C-B95B-F872C2D0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36130-A3D0-400E-A23E-D2CD7F59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D4060-3276-4D3F-A8CB-D6F2C33D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20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6E8C-9B07-4D56-AB41-EA81E2FC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0C2E7-C2B6-4D8D-B1BA-8A397B65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342DD-C229-4931-BD1D-F9BBC7CC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3F25-FF31-4D43-B25F-B449C513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41D2-9507-4441-8ECF-B7760DE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34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58BB-FDE5-414E-A7CD-90F67F95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77F55-5A07-49A9-A83C-311418514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04061-22FC-4E0E-9A95-A0651C4B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059A4-EAFF-4652-9AED-36303162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BD06C-234B-4FBC-A31F-81BB782F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04BAC-FD05-41FE-ACE0-A92D3FC2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28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04E6-71B2-41BA-85F1-EF5386E8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F1637-6DBB-4617-9F49-390BC877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B5019-642B-44FF-92D6-B8634232C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ADAAF-3EA5-4FFF-8764-B33BE8D04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86D92-0479-4858-97DD-B5A678A4D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29633-F0B0-41C7-9F84-8197996B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A5908-3A89-4ABF-B0A1-E91DCCCD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4E1A6-B21B-4F59-98F7-2A338F6A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15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6F2A-65AB-4CBE-84DB-5A512CCA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A4034-66A9-4744-81F8-1496DB0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A8D50-E652-4927-8EE6-7A69048C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D2A8-7AE3-4296-8D83-4DD63C24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2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0694B-1171-4ED9-A037-AEDB424B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2BF01-6281-46D4-BB6D-B02D9494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1D7E8-EB17-452A-82D9-E230DF26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22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FACA-CD1B-48BA-BD83-9C128D05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5097-593C-402E-9E7A-0AD784C7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653A3-5C1B-43B8-88C2-87516FB0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CCC99-88EE-434E-A1F8-2527F2FC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63126-61F6-4A16-842B-D6CEDF6A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B392D-9259-44C4-BCC4-B517B7B2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37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76F0-1306-4503-A6D0-2C3F6E54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4E244-B0F0-491F-9705-15C46DDE0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3238E-E679-473F-85B7-E49A60ED4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FFB4B-EC71-455B-B5E7-CFFBB1AC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D13B7-07E9-4639-9A81-6156ACDE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A04D7-63DE-4768-8364-1D088391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92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66B88-85FB-4138-8BE0-BBE42127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FCAA-7136-47F4-9F7B-A801AF02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716FF-EC0B-471F-8BFF-F56C93EE2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1AFF-1290-469A-83DF-722DE51F47F7}" type="datetimeFigureOut">
              <a:rPr lang="en-CA" smtClean="0"/>
              <a:t>2020-02-18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41672-FA0D-4496-BA82-4C43A7B74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38318-406A-47E2-B66B-43363E551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9A32-A3A7-49B5-9FA5-F32E5785B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58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ACFB-9D77-4A5D-85E6-7DDE7A4A3D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Ch5 REVIEW</a:t>
            </a:r>
            <a:br>
              <a:rPr lang="en-CA" dirty="0"/>
            </a:br>
            <a:r>
              <a:rPr lang="en-CA" dirty="0"/>
              <a:t>Radicals and Root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1843D-5782-4B48-9359-6B037E252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08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CB2A-B2D6-4EDE-8899-72D6F23A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41" y="365125"/>
            <a:ext cx="11828678" cy="717525"/>
          </a:xfrm>
        </p:spPr>
        <p:txBody>
          <a:bodyPr>
            <a:normAutofit/>
          </a:bodyPr>
          <a:lstStyle/>
          <a:p>
            <a:r>
              <a:rPr lang="en-CA" sz="3300" dirty="0"/>
              <a:t>Which of the following will equations will have no solutions?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7CC1FD-102A-45F0-94B3-B513E3E29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803904"/>
              </p:ext>
            </p:extLst>
          </p:nvPr>
        </p:nvGraphicFramePr>
        <p:xfrm>
          <a:off x="284350" y="1214323"/>
          <a:ext cx="11558745" cy="335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4381200" imgH="1269720" progId="Equation.DSMT4">
                  <p:embed/>
                </p:oleObj>
              </mc:Choice>
              <mc:Fallback>
                <p:oleObj name="Equation" r:id="rId4" imgW="4381200" imgH="1269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67CC1FD-102A-45F0-94B3-B513E3E29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50" y="1214323"/>
                        <a:ext cx="11558745" cy="3350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14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552DF-3832-497A-B65A-453518F2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90" y="216281"/>
            <a:ext cx="10515600" cy="4494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Which of the following equations is reflected in the graph to the right?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B1C82-7AB0-4058-A345-91C6725B1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255" y="830758"/>
            <a:ext cx="5282555" cy="363362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AF9377A-EDAD-45C6-95B5-48593CD59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330164"/>
              </p:ext>
            </p:extLst>
          </p:nvPr>
        </p:nvGraphicFramePr>
        <p:xfrm>
          <a:off x="304190" y="830757"/>
          <a:ext cx="3643750" cy="344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1371600" imgH="1295280" progId="Equation.DSMT4">
                  <p:embed/>
                </p:oleObj>
              </mc:Choice>
              <mc:Fallback>
                <p:oleObj name="Equation" r:id="rId5" imgW="1371600" imgH="1295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AF9377A-EDAD-45C6-95B5-48593CD59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190" y="830757"/>
                        <a:ext cx="3643750" cy="3441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08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552DF-3832-497A-B65A-453518F2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90" y="216281"/>
            <a:ext cx="11583620" cy="4494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When given the following graph, which of the following is the correct conclusion?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B1C82-7AB0-4058-A345-91C6725B1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55" y="830758"/>
            <a:ext cx="5282555" cy="363362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49EC99-1F52-40FF-8BD5-6CA6DCA64A74}"/>
              </a:ext>
            </a:extLst>
          </p:cNvPr>
          <p:cNvSpPr txBox="1">
            <a:spLocks/>
          </p:cNvSpPr>
          <p:nvPr/>
        </p:nvSpPr>
        <p:spPr>
          <a:xfrm>
            <a:off x="193243" y="665683"/>
            <a:ext cx="6353861" cy="536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There is only one correct solution around x=3.4 and no extraneous roots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There are two extraneous roots at x=3.4 and around x=8.7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When you solve for the values of “x”, the extraneous root will be the smaller value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There is one correct answer and one extraneous root with a larger value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You can not tell how many solutions and extraneous root by looking at the graphs </a:t>
            </a:r>
          </a:p>
        </p:txBody>
      </p:sp>
    </p:spTree>
    <p:extLst>
      <p:ext uri="{BB962C8B-B14F-4D97-AF65-F5344CB8AC3E}">
        <p14:creationId xmlns:p14="http://schemas.microsoft.com/office/powerpoint/2010/main" val="339784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2A9E89-29F7-4AD3-9048-18AAE2EE5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636" y="665684"/>
            <a:ext cx="7413788" cy="41904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C4E88C-49F0-47EC-892A-C685752F8575}"/>
              </a:ext>
            </a:extLst>
          </p:cNvPr>
          <p:cNvSpPr txBox="1">
            <a:spLocks/>
          </p:cNvSpPr>
          <p:nvPr/>
        </p:nvSpPr>
        <p:spPr>
          <a:xfrm>
            <a:off x="304190" y="216281"/>
            <a:ext cx="10515600" cy="4494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/>
              <a:t>Which of the following equations is reflected in the graph to the right?</a:t>
            </a:r>
            <a:endParaRPr lang="en-CA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0DE1AD-BD89-43CE-8DA3-28C2C13D5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942796"/>
              </p:ext>
            </p:extLst>
          </p:nvPr>
        </p:nvGraphicFramePr>
        <p:xfrm>
          <a:off x="304190" y="1040829"/>
          <a:ext cx="4183063" cy="344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1574640" imgH="1295280" progId="Equation.DSMT4">
                  <p:embed/>
                </p:oleObj>
              </mc:Choice>
              <mc:Fallback>
                <p:oleObj name="Equation" r:id="rId5" imgW="1574640" imgH="1295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B0DE1AD-BD89-43CE-8DA3-28C2C13D55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190" y="1040829"/>
                        <a:ext cx="4183063" cy="344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66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E7574-D434-4DEC-A82C-071FD2D7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21" y="355270"/>
            <a:ext cx="11879543" cy="8809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following work was shown for solving an equation with two radicals.  Which of the following is the correct conclusion?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14FAB-6DED-486F-AA95-1221C968E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21" y="1397202"/>
            <a:ext cx="5760941" cy="460747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F117BC-A5E7-4307-8F40-4EDFC57C70AF}"/>
              </a:ext>
            </a:extLst>
          </p:cNvPr>
          <p:cNvSpPr txBox="1">
            <a:spLocks/>
          </p:cNvSpPr>
          <p:nvPr/>
        </p:nvSpPr>
        <p:spPr>
          <a:xfrm>
            <a:off x="6247840" y="1236268"/>
            <a:ext cx="5814924" cy="5544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x=3 is an extraneous root so x=-2 is the correct answer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X=-2 is extraneous because “x” can’t be a negative value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Both answers are correct and not extraneous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X=3 is the only correct answer 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X=-2 is an extraneous root because both sides will not be equal when plugged into the 2</a:t>
            </a:r>
            <a:r>
              <a:rPr lang="en-CA" baseline="30000" dirty="0"/>
              <a:t>nd</a:t>
            </a:r>
            <a:r>
              <a:rPr lang="en-CA" dirty="0"/>
              <a:t> line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There is a mistake in one of the steps and both answers are invalid</a:t>
            </a:r>
          </a:p>
        </p:txBody>
      </p:sp>
    </p:spTree>
    <p:extLst>
      <p:ext uri="{BB962C8B-B14F-4D97-AF65-F5344CB8AC3E}">
        <p14:creationId xmlns:p14="http://schemas.microsoft.com/office/powerpoint/2010/main" val="169359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5ACF80-FF15-4F28-88D9-A15F300CA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34" y="365125"/>
            <a:ext cx="73818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8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8356-6F90-41F5-8E36-82652B18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44BFC-FA9E-4067-B6BD-1C3C402E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D9B5B-9D68-4F14-B0A0-322762CAF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275514"/>
            <a:ext cx="11353800" cy="29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2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CD5CB-F019-450C-A194-3C8F6C4AA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2" y="211150"/>
            <a:ext cx="9944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921E1-A0EA-4E0F-ABCB-8F260807D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05" y="230048"/>
            <a:ext cx="99917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3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BCFAF-3D0E-47B4-8669-56A2EFF60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" y="217236"/>
            <a:ext cx="11441582" cy="1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4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B633-04AC-4194-9E20-62D955B9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53" y="194336"/>
            <a:ext cx="11604955" cy="101267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Given the graph on the right and that point A(4,2) is on the root function, which of the following is an equation for this graph?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90CEB-634C-4213-8D44-862BC2C98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829" y="958290"/>
            <a:ext cx="5656175" cy="559543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A373B3B-B813-48DC-82A9-D170ACC58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29690"/>
              </p:ext>
            </p:extLst>
          </p:nvPr>
        </p:nvGraphicFramePr>
        <p:xfrm>
          <a:off x="416966" y="1207008"/>
          <a:ext cx="2133893" cy="294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736560" imgH="1015920" progId="Equation.DSMT4">
                  <p:embed/>
                </p:oleObj>
              </mc:Choice>
              <mc:Fallback>
                <p:oleObj name="Equation" r:id="rId5" imgW="736560" imgH="1015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A373B3B-B813-48DC-82A9-D170ACC58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966" y="1207008"/>
                        <a:ext cx="2133893" cy="2943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44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B633-04AC-4194-9E20-62D955B9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53" y="194336"/>
            <a:ext cx="11604955" cy="101267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Given the graph on the right, which of the following is an equation for this graph?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A373B3B-B813-48DC-82A9-D170ACC58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70038"/>
              </p:ext>
            </p:extLst>
          </p:nvPr>
        </p:nvGraphicFramePr>
        <p:xfrm>
          <a:off x="213348" y="1360487"/>
          <a:ext cx="4177762" cy="349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244520" imgH="1041120" progId="Equation.DSMT4">
                  <p:embed/>
                </p:oleObj>
              </mc:Choice>
              <mc:Fallback>
                <p:oleObj name="Equation" r:id="rId4" imgW="1244520" imgH="1041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A373B3B-B813-48DC-82A9-D170ACC58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48" y="1360487"/>
                        <a:ext cx="4177762" cy="349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9E401DC-2284-4905-BB3A-20CF1B66C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160" y="977646"/>
            <a:ext cx="5991148" cy="39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5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398FE4-E7BB-45A0-9B07-28082B584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4" y="365125"/>
            <a:ext cx="83534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7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B1F70-48D8-4808-8F05-3E175F3D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69" y="365126"/>
            <a:ext cx="11031931" cy="647700"/>
          </a:xfrm>
        </p:spPr>
        <p:txBody>
          <a:bodyPr>
            <a:normAutofit fontScale="90000"/>
          </a:bodyPr>
          <a:lstStyle/>
          <a:p>
            <a:r>
              <a:rPr lang="en-CA" dirty="0"/>
              <a:t>Solve the following: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B6587-C9CA-476A-8D3F-E8741540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" y="1239774"/>
            <a:ext cx="3467100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FB4EA1-F461-48DA-86E9-8A926AAF1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368" y="1287399"/>
            <a:ext cx="3181350" cy="60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15181-8C5C-4F07-9015-202A43B71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463" y="1239774"/>
            <a:ext cx="34004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582B-4AFD-4502-B30C-D86BE783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93" y="260172"/>
            <a:ext cx="6418478" cy="106387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are the equations of the two lines given in the diagram to the right?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8804A-B11F-4037-AEF3-5B326D42E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135" y="395021"/>
            <a:ext cx="4556142" cy="4158691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67770D8-8BC5-422D-B368-47337D97F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10398"/>
              </p:ext>
            </p:extLst>
          </p:nvPr>
        </p:nvGraphicFramePr>
        <p:xfrm>
          <a:off x="3914775" y="1323975"/>
          <a:ext cx="2079625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952200" imgH="1701720" progId="Equation.DSMT4">
                  <p:embed/>
                </p:oleObj>
              </mc:Choice>
              <mc:Fallback>
                <p:oleObj name="Equation" r:id="rId5" imgW="952200" imgH="17017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67770D8-8BC5-422D-B368-47337D97F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4775" y="1323975"/>
                        <a:ext cx="2079625" cy="371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370A086-7122-497F-965C-ED8C11271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26311"/>
              </p:ext>
            </p:extLst>
          </p:nvPr>
        </p:nvGraphicFramePr>
        <p:xfrm>
          <a:off x="340522" y="1260264"/>
          <a:ext cx="2035821" cy="299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914400" imgH="1346040" progId="Equation.DSMT4">
                  <p:embed/>
                </p:oleObj>
              </mc:Choice>
              <mc:Fallback>
                <p:oleObj name="Equation" r:id="rId7" imgW="914400" imgH="1346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370A086-7122-497F-965C-ED8C112711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522" y="1260264"/>
                        <a:ext cx="2035821" cy="299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998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a9e3d2f1cdbb8c53c3129b6b22bd7348d7"/>
  <p:tag name="ISPRING_LMS_API_VERSION" val="SCORM 1.2"/>
  <p:tag name="ISPRING_ULTRA_SCORM_COURSE_ID" val="0BF983B3-30A9-469E-A39C-712024FDE2E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PC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Ch5 REVIEW Solving Radical Function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3" ma:contentTypeDescription="Create a new document." ma:contentTypeScope="" ma:versionID="b352b510eaafdbbeb607afed4af0e0ba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70085529c7dde350ea449ac49d72dc20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750E9-7543-4893-AA54-CE37D69E76AD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customXml/itemProps2.xml><?xml version="1.0" encoding="utf-8"?>
<ds:datastoreItem xmlns:ds="http://schemas.openxmlformats.org/officeDocument/2006/customXml" ds:itemID="{D1F123F7-D3C9-4761-B7C9-0C0B764A7A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48E7E-0984-4C41-8243-5BA701490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319</Words>
  <Application>Microsoft Office PowerPoint</Application>
  <PresentationFormat>Widescreen</PresentationFormat>
  <Paragraphs>37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Equation</vt:lpstr>
      <vt:lpstr>MathType 6.0 Equation</vt:lpstr>
      <vt:lpstr>Ch5 REVIEW Radicals and Root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Solve the following:</vt:lpstr>
      <vt:lpstr>PowerPoint Presentation</vt:lpstr>
      <vt:lpstr>Which of the following will equations will have no solutions?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Ch5 REVIEW Solving Radical Functions</dc:title>
  <dc:creator>Danny Young</dc:creator>
  <cp:lastModifiedBy>Danny Young</cp:lastModifiedBy>
  <cp:revision>7</cp:revision>
  <dcterms:created xsi:type="dcterms:W3CDTF">2020-02-18T16:47:40Z</dcterms:created>
  <dcterms:modified xsi:type="dcterms:W3CDTF">2020-02-18T23:03:26Z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